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494" r:id="rId2"/>
    <p:sldId id="488" r:id="rId3"/>
    <p:sldId id="550" r:id="rId4"/>
    <p:sldId id="552" r:id="rId5"/>
    <p:sldId id="551" r:id="rId6"/>
    <p:sldId id="553" r:id="rId7"/>
    <p:sldId id="503" r:id="rId8"/>
  </p:sldIdLst>
  <p:sldSz cx="9144000" cy="6858000" type="screen4x3"/>
  <p:notesSz cx="6834188" cy="99790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009"/>
    <a:srgbClr val="ED7703"/>
    <a:srgbClr val="080808"/>
    <a:srgbClr val="918F8B"/>
    <a:srgbClr val="948A54"/>
    <a:srgbClr val="DCD8C2"/>
    <a:srgbClr val="EFEDEA"/>
    <a:srgbClr val="5E5C59"/>
    <a:srgbClr val="F43602"/>
    <a:srgbClr val="FABD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609" autoAdjust="0"/>
    <p:restoredTop sz="98537" autoAdjust="0"/>
  </p:normalViewPr>
  <p:slideViewPr>
    <p:cSldViewPr snapToGrid="0">
      <p:cViewPr varScale="1">
        <p:scale>
          <a:sx n="104" d="100"/>
          <a:sy n="104" d="100"/>
        </p:scale>
        <p:origin x="-282" y="-96"/>
      </p:cViewPr>
      <p:guideLst>
        <p:guide orient="horz" pos="215"/>
        <p:guide orient="horz" pos="932"/>
        <p:guide orient="horz" pos="4179"/>
        <p:guide orient="horz" pos="635"/>
        <p:guide orient="horz" pos="2360"/>
        <p:guide pos="89"/>
        <p:guide pos="5400"/>
        <p:guide pos="5603"/>
        <p:guide pos="2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1872" y="-84"/>
      </p:cViewPr>
      <p:guideLst>
        <p:guide orient="horz" pos="3143"/>
        <p:guide pos="215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631" cy="497914"/>
          </a:xfrm>
          <a:prstGeom prst="rect">
            <a:avLst/>
          </a:prstGeom>
        </p:spPr>
        <p:txBody>
          <a:bodyPr vert="horz" lIns="91943" tIns="45970" rIns="91943" bIns="45970" rtlCol="0"/>
          <a:lstStyle>
            <a:lvl1pPr algn="l">
              <a:defRPr sz="1200" b="1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871962" y="0"/>
            <a:ext cx="2960631" cy="497914"/>
          </a:xfrm>
          <a:prstGeom prst="rect">
            <a:avLst/>
          </a:prstGeom>
        </p:spPr>
        <p:txBody>
          <a:bodyPr vert="horz" lIns="91943" tIns="45970" rIns="91943" bIns="45970" rtlCol="0"/>
          <a:lstStyle>
            <a:lvl1pPr algn="r">
              <a:defRPr sz="1200" b="1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80FC01-10A6-4207-9C33-F353A3F41611}" type="datetimeFigureOut">
              <a:rPr lang="ca-ES"/>
              <a:pPr>
                <a:defRPr/>
              </a:pPr>
              <a:t>29/03/2011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479514"/>
            <a:ext cx="2960631" cy="497914"/>
          </a:xfrm>
          <a:prstGeom prst="rect">
            <a:avLst/>
          </a:prstGeom>
        </p:spPr>
        <p:txBody>
          <a:bodyPr vert="horz" lIns="91943" tIns="45970" rIns="91943" bIns="45970" rtlCol="0" anchor="b"/>
          <a:lstStyle>
            <a:lvl1pPr algn="l">
              <a:defRPr sz="1200" b="1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71962" y="9479514"/>
            <a:ext cx="2960631" cy="497914"/>
          </a:xfrm>
          <a:prstGeom prst="rect">
            <a:avLst/>
          </a:prstGeom>
        </p:spPr>
        <p:txBody>
          <a:bodyPr vert="horz" lIns="91943" tIns="45970" rIns="91943" bIns="45970" rtlCol="0" anchor="b"/>
          <a:lstStyle>
            <a:lvl1pPr algn="r">
              <a:defRPr sz="1200" b="1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69BDF40-DD41-4586-B4E2-40514D7EE7C7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26" cy="49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0" rIns="91925" bIns="4596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70" y="0"/>
            <a:ext cx="2962226" cy="49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0" rIns="91925" bIns="4596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9300"/>
            <a:ext cx="4989512" cy="3741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3101" y="4739761"/>
            <a:ext cx="5467989" cy="4490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0" rIns="91925" bIns="45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9514"/>
            <a:ext cx="2962226" cy="49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0" rIns="91925" bIns="4596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70" y="9479514"/>
            <a:ext cx="2962226" cy="49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0" rIns="91925" bIns="4596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E990862-70C9-4659-B30C-8CA4C0D4EE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F3284-EEF6-416A-A825-A156CADDAEC2}" type="slidenum">
              <a:rPr lang="en-GB" smtClean="0">
                <a:cs typeface="Arial" charset="0"/>
              </a:rPr>
              <a:pPr/>
              <a:t>1</a:t>
            </a:fld>
            <a:endParaRPr lang="en-GB" smtClean="0">
              <a:cs typeface="Arial" charset="0"/>
            </a:endParaRPr>
          </a:p>
        </p:txBody>
      </p:sp>
      <p:sp>
        <p:nvSpPr>
          <p:cNvPr id="23554" name="Rectangle 2"/>
          <p:cNvSpPr txBox="1">
            <a:spLocks noGrp="1" noChangeArrowheads="1"/>
          </p:cNvSpPr>
          <p:nvPr/>
        </p:nvSpPr>
        <p:spPr bwMode="auto">
          <a:xfrm>
            <a:off x="3870370" y="9479514"/>
            <a:ext cx="2962226" cy="49791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27" tIns="46010" rIns="92027" bIns="46010" anchor="b"/>
          <a:lstStyle/>
          <a:p>
            <a:pPr algn="r">
              <a:defRPr/>
            </a:pPr>
            <a:fld id="{28CB45FA-1A31-40F2-90CE-D89AD2A3EA7D}" type="slidenum">
              <a:rPr lang="es-ES" sz="1200">
                <a:latin typeface="+mn-lt"/>
                <a:cs typeface="+mn-cs"/>
              </a:rPr>
              <a:pPr algn="r">
                <a:defRPr/>
              </a:pPr>
              <a:t>1</a:t>
            </a:fld>
            <a:endParaRPr lang="es-ES" sz="1200" dirty="0">
              <a:latin typeface="+mn-lt"/>
              <a:cs typeface="+mn-cs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91100" cy="3743325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1" y="4738162"/>
            <a:ext cx="5467989" cy="4492395"/>
          </a:xfrm>
          <a:noFill/>
          <a:ln/>
        </p:spPr>
        <p:txBody>
          <a:bodyPr lIns="93341" tIns="46661" rIns="93341" bIns="46661"/>
          <a:lstStyle/>
          <a:p>
            <a:pPr eaLnBrk="1" hangingPunct="1">
              <a:spcBef>
                <a:spcPct val="0"/>
              </a:spcBef>
            </a:pPr>
            <a:endParaRPr lang="es-E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2475"/>
            <a:ext cx="4986337" cy="3740150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">
    <p:bg>
      <p:bgPr>
        <a:solidFill>
          <a:srgbClr val="88AE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8288" tIns="18288" rIns="18288" bIns="18288" anchor="ctr"/>
          <a:lstStyle/>
          <a:p>
            <a:pPr>
              <a:defRPr/>
            </a:pPr>
            <a:endParaRPr lang="ca-ES" b="1">
              <a:latin typeface="Arial" charset="0"/>
              <a:cs typeface="+mn-cs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1108075" y="1746250"/>
            <a:ext cx="7412038" cy="1951038"/>
          </a:xfrm>
          <a:ln algn="ctr"/>
        </p:spPr>
        <p:txBody>
          <a:bodyPr tIns="0" bIns="0"/>
          <a:lstStyle>
            <a:lvl1pPr>
              <a:lnSpc>
                <a:spcPct val="90000"/>
              </a:lnSpc>
              <a:defRPr sz="31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108075" y="3697288"/>
            <a:ext cx="7412038" cy="1130300"/>
          </a:xfrm>
        </p:spPr>
        <p:txBody>
          <a:bodyPr tIns="0" bIns="0"/>
          <a:lstStyle>
            <a:lvl1pPr marL="0" indent="0">
              <a:lnSpc>
                <a:spcPct val="125000"/>
              </a:lnSpc>
              <a:spcBef>
                <a:spcPct val="0"/>
              </a:spcBef>
              <a:buClr>
                <a:schemeClr val="tx2"/>
              </a:buClr>
              <a:buFont typeface="Wingdings 3" pitchFamily="18" charset="2"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info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xfrm>
            <a:off x="3648075" y="6399213"/>
            <a:ext cx="1870075" cy="4603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0D23414-CFC7-44C6-A218-AB60B06C6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35B5E-F92C-4D7E-A2BC-CD1318089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772275" y="100013"/>
            <a:ext cx="2043113" cy="5816600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642938" y="100013"/>
            <a:ext cx="5976937" cy="5816600"/>
          </a:xfrm>
        </p:spPr>
        <p:txBody>
          <a:bodyPr vert="eaVert"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1A32-A3B1-4227-B5F8-E44D50442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ol i 4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 sz="quarter"/>
          </p:nvPr>
        </p:nvSpPr>
        <p:spPr>
          <a:xfrm>
            <a:off x="1243013" y="100013"/>
            <a:ext cx="7572375" cy="469900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quarter" idx="1"/>
          </p:nvPr>
        </p:nvSpPr>
        <p:spPr>
          <a:xfrm>
            <a:off x="642938" y="1479550"/>
            <a:ext cx="3862387" cy="2141538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quarter" idx="2"/>
          </p:nvPr>
        </p:nvSpPr>
        <p:spPr>
          <a:xfrm>
            <a:off x="4657725" y="1479550"/>
            <a:ext cx="3862388" cy="2141538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contingut 4"/>
          <p:cNvSpPr>
            <a:spLocks noGrp="1"/>
          </p:cNvSpPr>
          <p:nvPr>
            <p:ph sz="quarter" idx="3"/>
          </p:nvPr>
        </p:nvSpPr>
        <p:spPr>
          <a:xfrm>
            <a:off x="642938" y="3773488"/>
            <a:ext cx="3862387" cy="2143125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57725" y="3773488"/>
            <a:ext cx="3862388" cy="2143125"/>
          </a:xfrm>
        </p:spPr>
        <p:txBody>
          <a:bodyPr/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A4294-6F9C-4B96-A71A-ECB42821B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dirty="0" smtClean="0"/>
              <a:t>Feu clic aquí per editar els estils de text</a:t>
            </a:r>
          </a:p>
          <a:p>
            <a:pPr lvl="1"/>
            <a:r>
              <a:rPr lang="ca-ES" dirty="0" smtClean="0"/>
              <a:t>Segon nivell</a:t>
            </a:r>
          </a:p>
          <a:p>
            <a:pPr lvl="2"/>
            <a:r>
              <a:rPr lang="ca-ES" dirty="0" smtClean="0"/>
              <a:t>Tercer nivell</a:t>
            </a:r>
          </a:p>
          <a:p>
            <a:pPr lvl="3"/>
            <a:r>
              <a:rPr lang="ca-ES" dirty="0" smtClean="0"/>
              <a:t>Quart nivell</a:t>
            </a:r>
          </a:p>
          <a:p>
            <a:pPr lvl="4"/>
            <a:r>
              <a:rPr lang="ca-ES" dirty="0" smtClean="0"/>
              <a:t>Cinquè nivell</a:t>
            </a:r>
            <a:endParaRPr lang="ca-E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578A6-18AA-4488-8534-6CB6B9230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F2FDA-A34E-4CE9-922A-90F1E6D5C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642938" y="1479550"/>
            <a:ext cx="3862387" cy="4437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57725" y="1479550"/>
            <a:ext cx="3862388" cy="4437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79C8D-4207-4754-82DF-A3D7A745E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1F2CC-E61F-406E-9C9A-26AE17B10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08AEA-1661-4061-90B2-BB29DD095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6CC0F-7D27-411F-8363-3C9D5015F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39C1E-AB58-48F5-938F-93D9F9B96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B7ABC-2353-458B-BF8E-792A614D1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2938" y="1479550"/>
            <a:ext cx="7877175" cy="4437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41029" rIns="16412" bIns="410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Forth level</a:t>
            </a:r>
          </a:p>
          <a:p>
            <a:pPr lvl="4"/>
            <a:r>
              <a:rPr lang="en-US" smtClean="0"/>
              <a:t>Fith level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-6350"/>
            <a:ext cx="9144000" cy="693738"/>
          </a:xfrm>
          <a:prstGeom prst="rect">
            <a:avLst/>
          </a:prstGeom>
          <a:solidFill>
            <a:schemeClr val="tx1"/>
          </a:solidFill>
          <a:ln w="0" algn="ctr">
            <a:solidFill>
              <a:schemeClr val="tx1"/>
            </a:solidFill>
            <a:miter lim="800000"/>
            <a:headEnd/>
            <a:tailEnd/>
          </a:ln>
        </p:spPr>
        <p:txBody>
          <a:bodyPr lIns="82058" tIns="41029" rIns="82058" bIns="41029" anchor="ctr"/>
          <a:lstStyle/>
          <a:p>
            <a:pPr algn="ctr" defTabSz="820738">
              <a:defRPr/>
            </a:pPr>
            <a:endParaRPr lang="ca-ES" sz="160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2" descr="http://www.caixacatalunya-tarragona-manresa.com/docsdlv/Portal/Ficheros/Imagenes/logo_catalunyacaixa.jpg"/>
          <p:cNvPicPr>
            <a:picLocks noChangeAspect="1" noChangeArrowheads="1"/>
          </p:cNvPicPr>
          <p:nvPr/>
        </p:nvPicPr>
        <p:blipFill>
          <a:blip r:embed="rId16" cstate="print"/>
          <a:srcRect r="72862"/>
          <a:stretch>
            <a:fillRect/>
          </a:stretch>
        </p:blipFill>
        <p:spPr bwMode="auto">
          <a:xfrm>
            <a:off x="0" y="0"/>
            <a:ext cx="111283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1243013" y="100013"/>
            <a:ext cx="7572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6242050"/>
            <a:ext cx="9144000" cy="615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pPr defTabSz="820738">
              <a:defRPr/>
            </a:pPr>
            <a:endParaRPr lang="ca-ES" sz="1600">
              <a:latin typeface="Calibri" pitchFamily="34" charset="0"/>
            </a:endParaRP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  <p:custDataLst>
              <p:tags r:id="rId15"/>
            </p:custDataLst>
          </p:nvPr>
        </p:nvSpPr>
        <p:spPr bwMode="auto">
          <a:xfrm>
            <a:off x="3648075" y="6321425"/>
            <a:ext cx="18700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16412" bIns="16412" numCol="1" anchor="ctr" anchorCtr="0" compatLnSpc="1">
            <a:prstTxWarp prst="textNoShape">
              <a:avLst/>
            </a:prstTxWarp>
          </a:bodyPr>
          <a:lstStyle>
            <a:lvl1pPr algn="ctr">
              <a:defRPr sz="1100" b="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03F826C-8DF5-4137-A269-D264E069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  <p:sldLayoutId id="2147483661" r:id="rId12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  <a:cs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  <a:cs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  <a:cs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  <a:cs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  <a:cs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  <a:cs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  <a:cs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  <a:cs typeface="Arial" charset="0"/>
        </a:defRPr>
      </a:lvl9pPr>
    </p:titleStyle>
    <p:bodyStyle>
      <a:lvl1pPr marL="204788" indent="-204788" algn="l" rtl="0" eaLnBrk="0" fontAlgn="base" hangingPunct="0">
        <a:lnSpc>
          <a:spcPct val="110000"/>
        </a:lnSpc>
        <a:spcBef>
          <a:spcPct val="60000"/>
        </a:spcBef>
        <a:spcAft>
          <a:spcPct val="0"/>
        </a:spcAft>
        <a:buClr>
          <a:srgbClr val="ED7009"/>
        </a:buClr>
        <a:buSzPct val="110000"/>
        <a:buFont typeface="Wingdings 3" pitchFamily="18" charset="2"/>
        <a:buChar char=""/>
        <a:defRPr sz="1300">
          <a:solidFill>
            <a:srgbClr val="000000"/>
          </a:solidFill>
          <a:latin typeface="+mn-lt"/>
          <a:ea typeface="+mn-ea"/>
          <a:cs typeface="+mn-cs"/>
        </a:defRPr>
      </a:lvl1pPr>
      <a:lvl2pPr marL="409575" indent="-2032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ED7009"/>
        </a:buClr>
        <a:buSzPct val="90000"/>
        <a:buFont typeface="Wingdings" pitchFamily="2" charset="2"/>
        <a:buChar char="§"/>
        <a:defRPr sz="1300">
          <a:solidFill>
            <a:srgbClr val="000000"/>
          </a:solidFill>
          <a:latin typeface="+mn-lt"/>
          <a:cs typeface="+mn-cs"/>
        </a:defRPr>
      </a:lvl2pPr>
      <a:lvl3pPr marL="615950" indent="-204788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ED7009"/>
        </a:buClr>
        <a:buChar char="•"/>
        <a:defRPr sz="1300">
          <a:solidFill>
            <a:srgbClr val="000000"/>
          </a:solidFill>
          <a:latin typeface="+mn-lt"/>
          <a:cs typeface="+mn-cs"/>
        </a:defRPr>
      </a:lvl3pPr>
      <a:lvl4pPr marL="819150" indent="-20161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ED7009"/>
        </a:buClr>
        <a:buFont typeface="Arial" charset="0"/>
        <a:buChar char="­"/>
        <a:defRPr sz="1300">
          <a:solidFill>
            <a:srgbClr val="000000"/>
          </a:solidFill>
          <a:latin typeface="+mn-lt"/>
          <a:cs typeface="+mn-cs"/>
        </a:defRPr>
      </a:lvl4pPr>
      <a:lvl5pPr marL="1025525" indent="-204788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ED7009"/>
        </a:buClr>
        <a:buSzPct val="90000"/>
        <a:buFont typeface="Arial" charset="0"/>
        <a:buChar char="•"/>
        <a:defRPr sz="1300">
          <a:solidFill>
            <a:srgbClr val="000000"/>
          </a:solidFill>
          <a:latin typeface="+mn-lt"/>
          <a:cs typeface="+mn-cs"/>
        </a:defRPr>
      </a:lvl5pPr>
      <a:lvl6pPr marL="1482725" indent="-204788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ED7009"/>
        </a:buClr>
        <a:buSzPct val="90000"/>
        <a:buFont typeface="Arial" charset="0"/>
        <a:buChar char="•"/>
        <a:defRPr sz="1300">
          <a:solidFill>
            <a:srgbClr val="000000"/>
          </a:solidFill>
          <a:latin typeface="+mn-lt"/>
          <a:cs typeface="+mn-cs"/>
        </a:defRPr>
      </a:lvl6pPr>
      <a:lvl7pPr marL="1939925" indent="-204788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ED7009"/>
        </a:buClr>
        <a:buSzPct val="90000"/>
        <a:buFont typeface="Arial" charset="0"/>
        <a:buChar char="•"/>
        <a:defRPr sz="1300">
          <a:solidFill>
            <a:srgbClr val="000000"/>
          </a:solidFill>
          <a:latin typeface="+mn-lt"/>
          <a:cs typeface="+mn-cs"/>
        </a:defRPr>
      </a:lvl7pPr>
      <a:lvl8pPr marL="2397125" indent="-204788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ED7009"/>
        </a:buClr>
        <a:buSzPct val="90000"/>
        <a:buFont typeface="Arial" charset="0"/>
        <a:buChar char="•"/>
        <a:defRPr sz="1300">
          <a:solidFill>
            <a:srgbClr val="000000"/>
          </a:solidFill>
          <a:latin typeface="+mn-lt"/>
          <a:cs typeface="+mn-cs"/>
        </a:defRPr>
      </a:lvl8pPr>
      <a:lvl9pPr marL="2854325" indent="-204788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ED7009"/>
        </a:buClr>
        <a:buSzPct val="90000"/>
        <a:buFont typeface="Arial" charset="0"/>
        <a:buChar char="•"/>
        <a:defRPr sz="13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idor de número de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820738"/>
            <a:fld id="{C29A9E4A-60FF-486F-AD4E-864C3734DAFC}" type="slidenum">
              <a:rPr lang="en-US" smtClean="0"/>
              <a:pPr defTabSz="820738"/>
              <a:t>1</a:t>
            </a:fld>
            <a:endParaRPr lang="en-US" smtClean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91418" tIns="45709" rIns="91418" bIns="45709" anchor="ctr"/>
          <a:lstStyle/>
          <a:p>
            <a:pPr algn="ctr">
              <a:defRPr/>
            </a:pPr>
            <a:endParaRPr lang="es-ES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688112" y="5572125"/>
            <a:ext cx="5072062" cy="785813"/>
          </a:xfrm>
          <a:prstGeom prst="rect">
            <a:avLst/>
          </a:prstGeom>
          <a:solidFill>
            <a:srgbClr val="ED7009"/>
          </a:solidFill>
          <a:ln w="25400" algn="ctr">
            <a:noFill/>
            <a:miter lim="800000"/>
            <a:headEnd/>
            <a:tailEnd/>
          </a:ln>
        </p:spPr>
        <p:txBody>
          <a:bodyPr lIns="91418" tIns="45709" rIns="91418" bIns="45709" anchor="ctr"/>
          <a:lstStyle/>
          <a:p>
            <a:pPr algn="r">
              <a:defRPr/>
            </a:pPr>
            <a:r>
              <a:rPr lang="ca-ES" dirty="0" smtClean="0">
                <a:solidFill>
                  <a:schemeClr val="lt1"/>
                </a:solidFill>
                <a:latin typeface="+mn-lt"/>
                <a:cs typeface="+mn-cs"/>
              </a:rPr>
              <a:t>Sant Celoni, març de 2011</a:t>
            </a:r>
            <a:endParaRPr lang="ca-ES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6628" name="QuadreDeText 13"/>
          <p:cNvSpPr txBox="1">
            <a:spLocks noChangeArrowheads="1"/>
          </p:cNvSpPr>
          <p:nvPr/>
        </p:nvSpPr>
        <p:spPr bwMode="white">
          <a:xfrm>
            <a:off x="919163" y="3128502"/>
            <a:ext cx="4029355" cy="70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8" tIns="45709" rIns="91418" bIns="45709">
            <a:spAutoFit/>
          </a:bodyPr>
          <a:lstStyle/>
          <a:p>
            <a:r>
              <a:rPr lang="ca-ES" sz="2000" dirty="0" smtClean="0">
                <a:solidFill>
                  <a:schemeClr val="bg1"/>
                </a:solidFill>
              </a:rPr>
              <a:t>1a JORNADA D’EMPRENEDORIA I EMPRESA</a:t>
            </a:r>
            <a:endParaRPr lang="ca-ES" sz="2000" dirty="0">
              <a:solidFill>
                <a:schemeClr val="bg1"/>
              </a:solidFill>
            </a:endParaRPr>
          </a:p>
        </p:txBody>
      </p:sp>
      <p:pic>
        <p:nvPicPr>
          <p:cNvPr id="26630" name="Picture 2" descr="http://www.caixacatalunya-tarragona-manresa.com/docsdlv/Portal/Ficheros/Imagenes/logo_catalunyacaix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1557338"/>
            <a:ext cx="5410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1 Marcador de número de diapositiva"/>
          <p:cNvSpPr txBox="1">
            <a:spLocks noGrp="1"/>
          </p:cNvSpPr>
          <p:nvPr/>
        </p:nvSpPr>
        <p:spPr bwMode="auto">
          <a:xfrm>
            <a:off x="8161338" y="6308725"/>
            <a:ext cx="4048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C3CAE04-58AD-4DA9-B0C8-8D356D13B4CE}" type="slidenum">
              <a:rPr lang="es-ES" sz="800" b="1">
                <a:solidFill>
                  <a:schemeClr val="bg1"/>
                </a:solidFill>
                <a:ea typeface="ＭＳ Ｐゴシック" pitchFamily="34" charset="-128"/>
              </a:rPr>
              <a:pPr algn="r"/>
              <a:t>2</a:t>
            </a:fld>
            <a:endParaRPr lang="es-ES" sz="8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1243013" y="100013"/>
            <a:ext cx="7572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Catalunya </a:t>
            </a:r>
            <a:r>
              <a:rPr lang="es-ES" sz="2800" b="1" kern="0" dirty="0" err="1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C</a:t>
            </a:r>
            <a:r>
              <a:rPr kumimoji="0" lang="es-E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aixa</a:t>
            </a: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: </a:t>
            </a:r>
            <a:r>
              <a:rPr kumimoji="0" lang="es-E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Sempre</a:t>
            </a: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es-E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nous</a:t>
            </a: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reptes</a:t>
            </a:r>
          </a:p>
        </p:txBody>
      </p:sp>
      <p:sp>
        <p:nvSpPr>
          <p:cNvPr id="21" name="QuadreDeText 20"/>
          <p:cNvSpPr txBox="1"/>
          <p:nvPr/>
        </p:nvSpPr>
        <p:spPr>
          <a:xfrm>
            <a:off x="571500" y="967562"/>
            <a:ext cx="80940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Wingdings" pitchFamily="2" charset="2"/>
              <a:buChar char="Ø"/>
            </a:pPr>
            <a:r>
              <a:rPr lang="ca-ES" sz="2400" b="1" dirty="0" smtClean="0">
                <a:solidFill>
                  <a:srgbClr val="ED7009"/>
                </a:solidFill>
                <a:latin typeface="+mn-lt"/>
              </a:rPr>
              <a:t>Impuls al futur:  Identitat corporativa sòlida i contemporània.</a:t>
            </a:r>
          </a:p>
          <a:p>
            <a:pPr marL="271463" indent="-271463">
              <a:buFont typeface="Wingdings" pitchFamily="2" charset="2"/>
              <a:buChar char="Ø"/>
            </a:pPr>
            <a:endParaRPr lang="ca-ES" sz="2400" b="1" dirty="0" smtClean="0">
              <a:solidFill>
                <a:srgbClr val="ED7009"/>
              </a:solidFill>
              <a:latin typeface="+mn-lt"/>
            </a:endParaRPr>
          </a:p>
          <a:p>
            <a:pPr marL="271463" indent="-271463">
              <a:buFont typeface="Wingdings" pitchFamily="2" charset="2"/>
              <a:buChar char="Ø"/>
            </a:pPr>
            <a:r>
              <a:rPr lang="ca-ES" sz="2400" b="1" dirty="0" smtClean="0">
                <a:solidFill>
                  <a:srgbClr val="ED7009"/>
                </a:solidFill>
                <a:latin typeface="+mn-lt"/>
              </a:rPr>
              <a:t>Impuls al futur: Marca potent i líder</a:t>
            </a:r>
          </a:p>
          <a:p>
            <a:pPr marL="271463" indent="-271463">
              <a:buFont typeface="Wingdings" pitchFamily="2" charset="2"/>
              <a:buChar char="Ø"/>
            </a:pPr>
            <a:endParaRPr lang="ca-ES" sz="2400" b="1" dirty="0" smtClean="0">
              <a:solidFill>
                <a:srgbClr val="ED7009"/>
              </a:solidFill>
              <a:latin typeface="+mn-lt"/>
            </a:endParaRPr>
          </a:p>
          <a:p>
            <a:pPr marL="271463" indent="-271463">
              <a:buFont typeface="Wingdings" pitchFamily="2" charset="2"/>
              <a:buChar char="Ø"/>
            </a:pPr>
            <a:r>
              <a:rPr lang="ca-ES" sz="2400" b="1" dirty="0" smtClean="0">
                <a:solidFill>
                  <a:srgbClr val="ED7009"/>
                </a:solidFill>
                <a:latin typeface="+mn-lt"/>
              </a:rPr>
              <a:t>Impuls al futur: Proximitat amb el territori català</a:t>
            </a:r>
          </a:p>
          <a:p>
            <a:pPr marL="271463" indent="-271463">
              <a:buFont typeface="Wingdings" pitchFamily="2" charset="2"/>
              <a:buChar char="Ø"/>
            </a:pPr>
            <a:endParaRPr lang="ca-ES" sz="2400" b="1" dirty="0" smtClean="0">
              <a:solidFill>
                <a:srgbClr val="ED7009"/>
              </a:solidFill>
              <a:latin typeface="+mn-lt"/>
            </a:endParaRPr>
          </a:p>
          <a:p>
            <a:pPr marL="271463" indent="-271463">
              <a:buFont typeface="Wingdings" pitchFamily="2" charset="2"/>
              <a:buChar char="Ø"/>
            </a:pPr>
            <a:r>
              <a:rPr lang="ca-ES" sz="2400" b="1" dirty="0" smtClean="0">
                <a:solidFill>
                  <a:srgbClr val="ED7009"/>
                </a:solidFill>
                <a:latin typeface="+mn-lt"/>
              </a:rPr>
              <a:t>Impuls al futur:  el Client com a principal  eix del nou projecte</a:t>
            </a:r>
            <a:endParaRPr lang="ca-ES" sz="2400" b="1" dirty="0">
              <a:solidFill>
                <a:srgbClr val="ED700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1"/>
          <p:cNvSpPr>
            <a:spLocks noGrp="1"/>
          </p:cNvSpPr>
          <p:nvPr>
            <p:ph type="title"/>
          </p:nvPr>
        </p:nvSpPr>
        <p:spPr>
          <a:xfrm>
            <a:off x="1243013" y="100013"/>
            <a:ext cx="7572375" cy="4699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b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a-ES" dirty="0" smtClean="0">
                <a:latin typeface="+mn-lt"/>
              </a:rPr>
              <a:t>Relació </a:t>
            </a:r>
            <a:r>
              <a:rPr lang="ca-ES" dirty="0" err="1" smtClean="0">
                <a:latin typeface="+mn-lt"/>
              </a:rPr>
              <a:t>Empresa-Entitat</a:t>
            </a:r>
            <a:r>
              <a:rPr lang="ca-ES" dirty="0" smtClean="0">
                <a:latin typeface="+mn-lt"/>
              </a:rPr>
              <a:t> Financera</a:t>
            </a:r>
          </a:p>
        </p:txBody>
      </p:sp>
      <p:grpSp>
        <p:nvGrpSpPr>
          <p:cNvPr id="2" name="Agrupa 87"/>
          <p:cNvGrpSpPr/>
          <p:nvPr/>
        </p:nvGrpSpPr>
        <p:grpSpPr>
          <a:xfrm>
            <a:off x="842954" y="1231719"/>
            <a:ext cx="7597831" cy="4854759"/>
            <a:chOff x="482544" y="1145991"/>
            <a:chExt cx="8215425" cy="5130256"/>
          </a:xfrm>
        </p:grpSpPr>
        <p:pic>
          <p:nvPicPr>
            <p:cNvPr id="89" name="Picture 4" descr="http://www.wintonsworld.com/cars/a-cars-2005/2005-carpics/millau-viaduct/millau_viaduc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2544" y="1145991"/>
              <a:ext cx="8215425" cy="5130256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</p:spPr>
        </p:pic>
        <p:sp>
          <p:nvSpPr>
            <p:cNvPr id="90" name="8 Llamada rectangular redondeada"/>
            <p:cNvSpPr/>
            <p:nvPr/>
          </p:nvSpPr>
          <p:spPr bwMode="auto">
            <a:xfrm>
              <a:off x="665424" y="5266844"/>
              <a:ext cx="1314468" cy="474669"/>
            </a:xfrm>
            <a:prstGeom prst="wedgeRoundRectCallout">
              <a:avLst>
                <a:gd name="adj1" fmla="val 65427"/>
                <a:gd name="adj2" fmla="val -156067"/>
                <a:gd name="adj3" fmla="val 16667"/>
              </a:avLst>
            </a:prstGeom>
            <a:solidFill>
              <a:srgbClr val="ED770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6800" rIns="90000" bIns="4680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ca-ES" sz="2000" b="1" u="none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RISC</a:t>
              </a:r>
              <a:endParaRPr lang="ca-ES" sz="2000" b="1" u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91" name="9 Llamada rectangular redondeada"/>
            <p:cNvSpPr/>
            <p:nvPr/>
          </p:nvSpPr>
          <p:spPr bwMode="auto">
            <a:xfrm>
              <a:off x="2892402" y="5349447"/>
              <a:ext cx="1978050" cy="474669"/>
            </a:xfrm>
            <a:prstGeom prst="wedgeRoundRectCallout">
              <a:avLst>
                <a:gd name="adj1" fmla="val 5174"/>
                <a:gd name="adj2" fmla="val -189779"/>
                <a:gd name="adj3" fmla="val 16667"/>
              </a:avLst>
            </a:prstGeom>
            <a:solidFill>
              <a:srgbClr val="ED770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6800" rIns="90000" bIns="4680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ca-E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LIQUIDITAT</a:t>
              </a:r>
            </a:p>
          </p:txBody>
        </p:sp>
        <p:sp>
          <p:nvSpPr>
            <p:cNvPr id="92" name="11 Llamada rectangular redondeada"/>
            <p:cNvSpPr/>
            <p:nvPr/>
          </p:nvSpPr>
          <p:spPr bwMode="auto">
            <a:xfrm>
              <a:off x="5338773" y="5312934"/>
              <a:ext cx="2008215" cy="474669"/>
            </a:xfrm>
            <a:prstGeom prst="wedgeRoundRectCallout">
              <a:avLst>
                <a:gd name="adj1" fmla="val -58295"/>
                <a:gd name="adj2" fmla="val -189779"/>
                <a:gd name="adj3" fmla="val 16667"/>
              </a:avLst>
            </a:prstGeom>
            <a:solidFill>
              <a:srgbClr val="ED770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6800" rIns="90000" bIns="4680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ca-E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SOLVÈNCIA</a:t>
              </a:r>
            </a:p>
          </p:txBody>
        </p:sp>
        <p:sp>
          <p:nvSpPr>
            <p:cNvPr id="93" name="12 Llamada rectangular redondeada"/>
            <p:cNvSpPr/>
            <p:nvPr/>
          </p:nvSpPr>
          <p:spPr bwMode="auto">
            <a:xfrm>
              <a:off x="6434163" y="2610972"/>
              <a:ext cx="2190780" cy="474669"/>
            </a:xfrm>
            <a:prstGeom prst="wedgeRoundRectCallout">
              <a:avLst>
                <a:gd name="adj1" fmla="val -65095"/>
                <a:gd name="adj2" fmla="val 286469"/>
                <a:gd name="adj3" fmla="val 16667"/>
              </a:avLst>
            </a:prstGeom>
            <a:solidFill>
              <a:srgbClr val="ED770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6800" rIns="90000" bIns="4680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ca-E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RENDIBILITAT</a:t>
              </a:r>
            </a:p>
          </p:txBody>
        </p:sp>
      </p:grpSp>
      <p:sp>
        <p:nvSpPr>
          <p:cNvPr id="94" name="QuadreDeText 93"/>
          <p:cNvSpPr txBox="1"/>
          <p:nvPr/>
        </p:nvSpPr>
        <p:spPr>
          <a:xfrm>
            <a:off x="2677338" y="885828"/>
            <a:ext cx="392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i="1" dirty="0" smtClean="0"/>
              <a:t>“Els 4 pilars bàsics”</a:t>
            </a:r>
            <a:endParaRPr lang="ca-E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4" rIns="0" bIns="45714" numCol="1" anchor="b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a-ES" dirty="0" smtClean="0">
                <a:latin typeface="+mn-lt"/>
              </a:rPr>
              <a:t>Relació </a:t>
            </a:r>
            <a:r>
              <a:rPr lang="ca-ES" dirty="0" err="1" smtClean="0">
                <a:latin typeface="+mn-lt"/>
              </a:rPr>
              <a:t>Empresa-Entitat</a:t>
            </a:r>
            <a:r>
              <a:rPr lang="ca-ES" dirty="0" smtClean="0">
                <a:latin typeface="+mn-lt"/>
              </a:rPr>
              <a:t> Financera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857232"/>
            <a:ext cx="3962400" cy="3590925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  <a:alpha val="3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9113" y="3592054"/>
            <a:ext cx="3486149" cy="25801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35463">
            <a:off x="4076150" y="972715"/>
            <a:ext cx="4895850" cy="2628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Assessorament Empresa/Emprenedors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642938" y="990153"/>
            <a:ext cx="7877175" cy="4843977"/>
          </a:xfrm>
        </p:spPr>
        <p:txBody>
          <a:bodyPr/>
          <a:lstStyle/>
          <a:p>
            <a:pPr indent="-153988" eaLnBrk="1" hangingPunct="1">
              <a:buNone/>
            </a:pPr>
            <a:r>
              <a:rPr lang="ca-ES" sz="1400" b="1" dirty="0" smtClean="0">
                <a:solidFill>
                  <a:srgbClr val="E65200"/>
                </a:solidFill>
                <a:latin typeface="Verdana" pitchFamily="-112" charset="0"/>
              </a:rPr>
              <a:t>Préstec Emprenedors</a:t>
            </a:r>
          </a:p>
          <a:p>
            <a:pPr indent="-153988" eaLnBrk="1" hangingPunct="1">
              <a:buFont typeface="Arial" pitchFamily="34" charset="0"/>
              <a:buChar char="•"/>
            </a:pPr>
            <a:r>
              <a:rPr lang="ca-ES" sz="1200" b="1" dirty="0" smtClean="0">
                <a:solidFill>
                  <a:srgbClr val="221E1F"/>
                </a:solidFill>
                <a:latin typeface="Verdana" pitchFamily="-112" charset="0"/>
              </a:rPr>
              <a:t>Cobertura de les despeses de constitució, inici d’activitat i altres despeses relacionades.</a:t>
            </a:r>
          </a:p>
          <a:p>
            <a:pPr indent="-153988" eaLnBrk="1" hangingPunct="1">
              <a:buFont typeface="Arial" pitchFamily="34" charset="0"/>
              <a:buChar char="•"/>
            </a:pPr>
            <a:r>
              <a:rPr lang="ca-ES" sz="1200" b="1" dirty="0" smtClean="0">
                <a:solidFill>
                  <a:srgbClr val="221E1F"/>
                </a:solidFill>
                <a:latin typeface="Verdana" pitchFamily="-112" charset="0"/>
              </a:rPr>
              <a:t>Requisits: aportar el document de constitució de la nova societat i projecte </a:t>
            </a:r>
            <a:r>
              <a:rPr lang="ca-ES" sz="1200" b="1" dirty="0" err="1" smtClean="0">
                <a:solidFill>
                  <a:srgbClr val="221E1F"/>
                </a:solidFill>
                <a:latin typeface="Verdana" pitchFamily="-112" charset="0"/>
              </a:rPr>
              <a:t>econòmico-financer</a:t>
            </a:r>
            <a:r>
              <a:rPr lang="ca-ES" sz="1200" b="1" dirty="0" smtClean="0">
                <a:solidFill>
                  <a:srgbClr val="221E1F"/>
                </a:solidFill>
                <a:latin typeface="Verdana" pitchFamily="-112" charset="0"/>
              </a:rPr>
              <a:t>.</a:t>
            </a:r>
          </a:p>
          <a:p>
            <a:pPr indent="-153988" eaLnBrk="1" hangingPunct="1">
              <a:buFont typeface="Arial" pitchFamily="34" charset="0"/>
              <a:buChar char="•"/>
            </a:pPr>
            <a:r>
              <a:rPr lang="ca-ES" sz="1200" b="1" dirty="0" smtClean="0">
                <a:solidFill>
                  <a:srgbClr val="221E1F"/>
                </a:solidFill>
                <a:latin typeface="Verdana" pitchFamily="-112" charset="0"/>
              </a:rPr>
              <a:t>Import màxim: 40.000€</a:t>
            </a:r>
          </a:p>
          <a:p>
            <a:pPr indent="-153988" eaLnBrk="1" hangingPunct="1">
              <a:buFont typeface="Arial" pitchFamily="34" charset="0"/>
              <a:buChar char="•"/>
            </a:pPr>
            <a:r>
              <a:rPr lang="ca-ES" sz="1200" b="1" dirty="0" smtClean="0">
                <a:solidFill>
                  <a:srgbClr val="221E1F"/>
                </a:solidFill>
                <a:latin typeface="Verdana" pitchFamily="-112" charset="0"/>
              </a:rPr>
              <a:t>Termini màxim: 5 anys (amb possibilitat d’incloure 1 any de carència)</a:t>
            </a:r>
          </a:p>
          <a:p>
            <a:pPr indent="-153988" eaLnBrk="1" hangingPunct="1">
              <a:buFont typeface="Arial" pitchFamily="34" charset="0"/>
              <a:buChar char="•"/>
            </a:pPr>
            <a:r>
              <a:rPr lang="ca-ES" sz="1200" b="1" dirty="0" smtClean="0">
                <a:solidFill>
                  <a:srgbClr val="221E1F"/>
                </a:solidFill>
                <a:latin typeface="Verdana" pitchFamily="-112" charset="0"/>
              </a:rPr>
              <a:t>Garanties: personals i/o altres.</a:t>
            </a:r>
          </a:p>
          <a:p>
            <a:pPr indent="-153988" eaLnBrk="1" hangingPunct="1">
              <a:buNone/>
            </a:pPr>
            <a:r>
              <a:rPr lang="ca-ES" sz="1400" b="1" dirty="0" smtClean="0">
                <a:solidFill>
                  <a:srgbClr val="E65200"/>
                </a:solidFill>
                <a:latin typeface="Verdana" pitchFamily="-112" charset="0"/>
              </a:rPr>
              <a:t>Comerç Internacional</a:t>
            </a:r>
            <a:endParaRPr lang="ca-ES" sz="1200" dirty="0" smtClean="0">
              <a:solidFill>
                <a:srgbClr val="E65200"/>
              </a:solidFill>
              <a:latin typeface="Verdana" pitchFamily="-112" charset="0"/>
            </a:endParaRPr>
          </a:p>
          <a:p>
            <a:pPr indent="-153988" algn="just" eaLnBrk="1" hangingPunct="1">
              <a:buClr>
                <a:srgbClr val="FE4C00"/>
              </a:buClr>
              <a:buFont typeface="Times" pitchFamily="-112" charset="0"/>
              <a:buChar char="•"/>
            </a:pPr>
            <a:r>
              <a:rPr lang="ca-ES" sz="1200" b="1" dirty="0" smtClean="0">
                <a:solidFill>
                  <a:srgbClr val="221E1F"/>
                </a:solidFill>
                <a:latin typeface="Verdana" pitchFamily="-112" charset="0"/>
              </a:rPr>
              <a:t>Assessorament personalitzat per especialistes</a:t>
            </a:r>
            <a:r>
              <a:rPr lang="ca-ES" sz="1200" dirty="0" smtClean="0">
                <a:solidFill>
                  <a:srgbClr val="221E1F"/>
                </a:solidFill>
                <a:latin typeface="Verdana" pitchFamily="-112" charset="0"/>
              </a:rPr>
              <a:t>  en els processos </a:t>
            </a:r>
            <a:r>
              <a:rPr lang="ca-ES" sz="1200" dirty="0" err="1" smtClean="0">
                <a:solidFill>
                  <a:srgbClr val="221E1F"/>
                </a:solidFill>
                <a:latin typeface="Verdana" pitchFamily="-112" charset="0"/>
              </a:rPr>
              <a:t>d’internacionalizació</a:t>
            </a:r>
            <a:r>
              <a:rPr lang="ca-ES" sz="1200" dirty="0" smtClean="0">
                <a:solidFill>
                  <a:srgbClr val="221E1F"/>
                </a:solidFill>
                <a:latin typeface="Verdana" pitchFamily="-112" charset="0"/>
              </a:rPr>
              <a:t> i la utilització dels millors sistemes de cobrament per cada país.</a:t>
            </a:r>
          </a:p>
          <a:p>
            <a:pPr indent="-153988" algn="just" eaLnBrk="1" hangingPunct="1">
              <a:buClr>
                <a:srgbClr val="FE4C00"/>
              </a:buClr>
              <a:buFont typeface="Times" pitchFamily="-112" charset="0"/>
              <a:buChar char="•"/>
            </a:pPr>
            <a:r>
              <a:rPr lang="ca-ES" sz="1200" b="1" dirty="0" smtClean="0">
                <a:latin typeface="Verdana" pitchFamily="-112" charset="0"/>
              </a:rPr>
              <a:t>Cobertura de riscos comercials </a:t>
            </a:r>
            <a:r>
              <a:rPr lang="ca-ES" sz="1200" dirty="0" smtClean="0">
                <a:latin typeface="Verdana" pitchFamily="-112" charset="0"/>
              </a:rPr>
              <a:t>gràcies als diferents convenis amb organismes internacionals</a:t>
            </a:r>
          </a:p>
          <a:p>
            <a:pPr indent="-153988" algn="just" eaLnBrk="1" hangingPunct="1">
              <a:buClr>
                <a:srgbClr val="FE4C00"/>
              </a:buClr>
              <a:buFont typeface="Times" pitchFamily="-112" charset="0"/>
              <a:buChar char="•"/>
            </a:pPr>
            <a:r>
              <a:rPr lang="ca-ES" sz="1200" b="1" dirty="0" smtClean="0">
                <a:latin typeface="Verdana" pitchFamily="-112" charset="0"/>
              </a:rPr>
              <a:t>Cobertura de riscos de canvi</a:t>
            </a:r>
            <a:r>
              <a:rPr lang="ca-ES" sz="1200" dirty="0" smtClean="0">
                <a:latin typeface="Verdana" pitchFamily="-112" charset="0"/>
              </a:rPr>
              <a:t>, tracte directe amb la Taula de Diner.</a:t>
            </a:r>
          </a:p>
          <a:p>
            <a:pPr indent="-153988" algn="just" eaLnBrk="1" hangingPunct="1">
              <a:buClr>
                <a:srgbClr val="FE4C00"/>
              </a:buClr>
              <a:buFont typeface="Times" pitchFamily="-112" charset="0"/>
              <a:buChar char="•"/>
            </a:pPr>
            <a:r>
              <a:rPr lang="ca-ES" sz="1200" b="1" dirty="0" smtClean="0">
                <a:latin typeface="Verdana" pitchFamily="-112" charset="0"/>
              </a:rPr>
              <a:t>Obertura de comptes a l’estranger</a:t>
            </a:r>
            <a:r>
              <a:rPr lang="ca-ES" sz="1200" dirty="0" smtClean="0">
                <a:latin typeface="Verdana" pitchFamily="-112" charset="0"/>
              </a:rPr>
              <a:t>, tenim una extensa xarxa de corresponsals per tot el món.</a:t>
            </a:r>
          </a:p>
          <a:p>
            <a:pPr indent="-153988" eaLnBrk="1" hangingPunct="1">
              <a:buNone/>
            </a:pPr>
            <a:r>
              <a:rPr lang="ca-ES" sz="1400" b="1" dirty="0" smtClean="0">
                <a:solidFill>
                  <a:srgbClr val="E65200"/>
                </a:solidFill>
                <a:latin typeface="Verdana" pitchFamily="-112" charset="0"/>
              </a:rPr>
              <a:t>Comerç electrònic</a:t>
            </a:r>
          </a:p>
          <a:p>
            <a:pPr>
              <a:buFont typeface="Arial" pitchFamily="34" charset="0"/>
              <a:buChar char="•"/>
            </a:pPr>
            <a:r>
              <a:rPr lang="ca-ES" sz="1200" b="1" dirty="0" err="1" smtClean="0">
                <a:solidFill>
                  <a:schemeClr val="tx1"/>
                </a:solidFill>
                <a:latin typeface="Verdana" pitchFamily="-112" charset="0"/>
              </a:rPr>
              <a:t>CatalunyaCaixa</a:t>
            </a:r>
            <a:r>
              <a:rPr lang="ca-ES" sz="1200" b="1" dirty="0" smtClean="0">
                <a:solidFill>
                  <a:schemeClr val="tx1"/>
                </a:solidFill>
                <a:latin typeface="Verdana" pitchFamily="-112" charset="0"/>
              </a:rPr>
              <a:t> </a:t>
            </a:r>
            <a:r>
              <a:rPr lang="ca-ES" sz="1200" dirty="0" smtClean="0">
                <a:solidFill>
                  <a:schemeClr val="tx1"/>
                </a:solidFill>
                <a:latin typeface="Verdana" pitchFamily="-112" charset="0"/>
              </a:rPr>
              <a:t>lidera el creixement del sector espanyol de sistemes de pagament de comerç electrònic.</a:t>
            </a:r>
            <a:endParaRPr lang="ca-ES" sz="1200" dirty="0" smtClean="0">
              <a:latin typeface="Verdana" pitchFamily="-112" charset="0"/>
            </a:endParaRPr>
          </a:p>
          <a:p>
            <a:pPr>
              <a:buFont typeface="Arial" pitchFamily="34" charset="0"/>
              <a:buChar char="•"/>
            </a:pPr>
            <a:endParaRPr lang="ca-ES" sz="1200" dirty="0" smtClean="0">
              <a:solidFill>
                <a:schemeClr val="tx1"/>
              </a:solidFill>
              <a:latin typeface="Verdana" pitchFamily="-112" charset="0"/>
            </a:endParaRPr>
          </a:p>
          <a:p>
            <a:pPr>
              <a:buNone/>
            </a:pPr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7578A6-18AA-4488-8534-6CB6B92305D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Obra Social: la nostra raó de ser</a:t>
            </a:r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7578A6-18AA-4488-8534-6CB6B92305D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584" t="27559" r="24360" b="23622"/>
          <a:stretch>
            <a:fillRect/>
          </a:stretch>
        </p:blipFill>
        <p:spPr bwMode="auto">
          <a:xfrm>
            <a:off x="1044488" y="895048"/>
            <a:ext cx="7125590" cy="2955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QuadreDeText 7"/>
          <p:cNvSpPr txBox="1"/>
          <p:nvPr/>
        </p:nvSpPr>
        <p:spPr>
          <a:xfrm>
            <a:off x="1159099" y="4275786"/>
            <a:ext cx="7031864" cy="219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4788" indent="-153988" algn="just">
              <a:lnSpc>
                <a:spcPct val="110000"/>
              </a:lnSpc>
              <a:spcBef>
                <a:spcPct val="60000"/>
              </a:spcBef>
              <a:buClr>
                <a:srgbClr val="FE4C00"/>
              </a:buClr>
              <a:buSzPct val="110000"/>
              <a:buFont typeface="Times" pitchFamily="-112" charset="0"/>
              <a:buChar char="•"/>
            </a:pPr>
            <a:r>
              <a:rPr lang="ca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Suport a l’excel·lència: 500 estudiants becats l’any 2010</a:t>
            </a:r>
          </a:p>
          <a:p>
            <a:pPr marL="204788" indent="-153988" algn="just">
              <a:lnSpc>
                <a:spcPct val="110000"/>
              </a:lnSpc>
              <a:spcBef>
                <a:spcPct val="60000"/>
              </a:spcBef>
              <a:buClr>
                <a:srgbClr val="FE4C00"/>
              </a:buClr>
              <a:buSzPct val="110000"/>
              <a:buFont typeface="Times" pitchFamily="-112" charset="0"/>
              <a:buChar char="•"/>
            </a:pPr>
            <a:r>
              <a:rPr lang="es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</a:t>
            </a:r>
            <a:r>
              <a:rPr lang="es-ES" sz="1200" b="1" dirty="0" err="1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L’Obra</a:t>
            </a:r>
            <a:r>
              <a:rPr lang="es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Social i La Vanguardia </a:t>
            </a:r>
            <a:r>
              <a:rPr lang="es-ES" sz="1200" b="1" dirty="0" err="1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atorguen</a:t>
            </a:r>
            <a:r>
              <a:rPr lang="es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el guardó de </a:t>
            </a:r>
            <a:r>
              <a:rPr lang="es-ES" sz="1200" b="1" dirty="0" err="1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millor</a:t>
            </a:r>
            <a:r>
              <a:rPr lang="es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</a:t>
            </a:r>
            <a:r>
              <a:rPr lang="es-ES" sz="1200" b="1" dirty="0" err="1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projecte</a:t>
            </a:r>
            <a:r>
              <a:rPr lang="es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</a:t>
            </a:r>
            <a:r>
              <a:rPr lang="es-ES" sz="1200" b="1" dirty="0" err="1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científic</a:t>
            </a:r>
            <a:r>
              <a:rPr lang="es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de </a:t>
            </a:r>
            <a:r>
              <a:rPr lang="es-ES" sz="1200" b="1" dirty="0" err="1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l’any</a:t>
            </a:r>
            <a:r>
              <a:rPr lang="es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a la </a:t>
            </a:r>
            <a:r>
              <a:rPr lang="es-ES" sz="1200" b="1" dirty="0" err="1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investigació</a:t>
            </a:r>
            <a:r>
              <a:rPr lang="es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en Química </a:t>
            </a:r>
            <a:r>
              <a:rPr lang="es-ES" sz="1200" b="1" dirty="0" err="1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Verda</a:t>
            </a:r>
            <a:r>
              <a:rPr lang="es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</a:t>
            </a:r>
            <a:r>
              <a:rPr lang="es-ES" sz="1200" b="1" dirty="0" err="1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dels</a:t>
            </a:r>
            <a:r>
              <a:rPr lang="es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</a:t>
            </a:r>
            <a:r>
              <a:rPr lang="es-ES" sz="1200" b="1" dirty="0" err="1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científics</a:t>
            </a:r>
            <a:r>
              <a:rPr lang="es-ES" sz="1200" b="1" dirty="0" smtClean="0">
                <a:solidFill>
                  <a:srgbClr val="221E1F"/>
                </a:solidFill>
                <a:latin typeface="Verdana" pitchFamily="-112" charset="0"/>
                <a:cs typeface="+mn-cs"/>
              </a:rPr>
              <a:t> Corma i Rey</a:t>
            </a:r>
          </a:p>
          <a:p>
            <a:pPr marL="204788" indent="-153988" algn="just">
              <a:lnSpc>
                <a:spcPct val="110000"/>
              </a:lnSpc>
              <a:spcBef>
                <a:spcPct val="60000"/>
              </a:spcBef>
              <a:buClr>
                <a:srgbClr val="FE4C00"/>
              </a:buClr>
              <a:buSzPct val="110000"/>
              <a:buFont typeface="Times" pitchFamily="-112" charset="0"/>
              <a:buChar char="•"/>
            </a:pPr>
            <a:r>
              <a:rPr lang="ca-ES" sz="1200" b="1" dirty="0" smtClean="0"/>
              <a:t>Premi Emprenedors 2010: Un projecte de gestió de desenvolupament de </a:t>
            </a:r>
            <a:r>
              <a:rPr lang="ca-ES" sz="1200" b="1" dirty="0" err="1" smtClean="0"/>
              <a:t>biokits</a:t>
            </a:r>
            <a:r>
              <a:rPr lang="ca-ES" sz="1200" b="1" dirty="0" smtClean="0"/>
              <a:t> per a la regeneració de cartílag a partir de cèl·lules del propi pacient</a:t>
            </a:r>
          </a:p>
          <a:p>
            <a:pPr marL="204788" indent="-153988" algn="just">
              <a:lnSpc>
                <a:spcPct val="110000"/>
              </a:lnSpc>
              <a:spcBef>
                <a:spcPct val="60000"/>
              </a:spcBef>
              <a:buClr>
                <a:srgbClr val="FE4C00"/>
              </a:buClr>
              <a:buSzPct val="110000"/>
              <a:buFont typeface="Times" pitchFamily="-112" charset="0"/>
              <a:buChar char="•"/>
            </a:pPr>
            <a:endParaRPr lang="es-ES" sz="1200" b="1" dirty="0" smtClean="0">
              <a:solidFill>
                <a:srgbClr val="221E1F"/>
              </a:solidFill>
              <a:latin typeface="Verdana" pitchFamily="-112" charset="0"/>
              <a:cs typeface="+mn-cs"/>
            </a:endParaRPr>
          </a:p>
          <a:p>
            <a:endParaRPr lang="ca-ES" dirty="0" smtClean="0"/>
          </a:p>
          <a:p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5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a-ES" b="1">
              <a:solidFill>
                <a:srgbClr val="000000"/>
              </a:solidFill>
              <a:latin typeface="Microsoft Sans Serif" pitchFamily="34" charset="0"/>
            </a:endParaRPr>
          </a:p>
        </p:txBody>
      </p:sp>
      <p:grpSp>
        <p:nvGrpSpPr>
          <p:cNvPr id="2" name="Agrupa 6"/>
          <p:cNvGrpSpPr>
            <a:grpSpLocks/>
          </p:cNvGrpSpPr>
          <p:nvPr/>
        </p:nvGrpSpPr>
        <p:grpSpPr bwMode="auto">
          <a:xfrm>
            <a:off x="0" y="0"/>
            <a:ext cx="9159875" cy="6873875"/>
            <a:chOff x="0" y="-1"/>
            <a:chExt cx="9159766" cy="6873767"/>
          </a:xfrm>
        </p:grpSpPr>
        <p:pic>
          <p:nvPicPr>
            <p:cNvPr id="799747" name="Imagen 10" descr="Portada grande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-1"/>
              <a:ext cx="9159766" cy="6873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99748" name="Marcador de contenido 3" descr="PLANTILLA PPT limpia5.jpg"/>
            <p:cNvPicPr>
              <a:picLocks noChangeAspect="1"/>
            </p:cNvPicPr>
            <p:nvPr/>
          </p:nvPicPr>
          <p:blipFill>
            <a:blip r:embed="rId4" cstate="print"/>
            <a:srcRect l="-31" t="5208" r="18422" b="9375"/>
            <a:stretch>
              <a:fillRect/>
            </a:stretch>
          </p:blipFill>
          <p:spPr bwMode="auto">
            <a:xfrm>
              <a:off x="0" y="357166"/>
              <a:ext cx="7500958" cy="5857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NOTMANAGED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AME" val="SLIDENUMBER"/>
  <p:tag name="IGNOREFONTNONCOMPLIANCE" val="0"/>
  <p:tag name="FONTNAME" val="Times New Roman"/>
  <p:tag name="FONTSIZE" val="14"/>
  <p:tag name="FONTBOLD" val="0"/>
  <p:tag name="FONTITALIC" val="0"/>
  <p:tag name="FONTULINE" val="0"/>
  <p:tag name="FONTSHADOW" val="0"/>
  <p:tag name="FONTALIGNMENT" val="2"/>
  <p:tag name="IGNORECOLORLINESNONCOMPLIANCE" val="0"/>
  <p:tag name="FONTCOLOR" val="0"/>
  <p:tag name="FILLVISIBLE" val="0"/>
  <p:tag name="FONTCOLORING" val="Text"/>
  <p:tag name="FILLCOLOR" val="3951360"/>
  <p:tag name="LINEVISIBLE" val="0"/>
  <p:tag name="LINECOLOR" val="3951360"/>
  <p:tag name="FILLCOLORING" val="No Fill"/>
  <p:tag name="LINECOLORING" val="No Line"/>
  <p:tag name="FONT_COLOR_SCHEME_INDEX" val="7"/>
  <p:tag name="FONT_COLOR_TYPE" val="2"/>
  <p:tag name="FILL_COLOR_SCHEME_INDEX" val="5"/>
  <p:tag name="FILL_COLOR_TYPE" val="2"/>
  <p:tag name="LINE_COLOR_SCHEME_INDEX" val="2"/>
  <p:tag name="LINE_COLOR_TYPE" val="2"/>
  <p:tag name="IGNOREPOSITIONNONCOMPLIANCE" val="0"/>
  <p:tag name="POSITIONTOP" val="571.125"/>
  <p:tag name="POSITIONLEFT" val="316"/>
  <p:tag name="IGNORESIZENONCOMPLIANCE" val="0"/>
  <p:tag name="SIZEWIDTH" val="162"/>
  <p:tag name="SIZEHEIGHT" val="31.875"/>
</p:tagLst>
</file>

<file path=ppt/theme/theme1.xml><?xml version="1.0" encoding="utf-8"?>
<a:theme xmlns:a="http://schemas.openxmlformats.org/drawingml/2006/main" name="Barclays">
  <a:themeElements>
    <a:clrScheme name="Barclays 3">
      <a:dk1>
        <a:srgbClr val="000000"/>
      </a:dk1>
      <a:lt1>
        <a:srgbClr val="FFFFFF"/>
      </a:lt1>
      <a:dk2>
        <a:srgbClr val="000000"/>
      </a:dk2>
      <a:lt2>
        <a:srgbClr val="686663"/>
      </a:lt2>
      <a:accent1>
        <a:srgbClr val="D3CEC4"/>
      </a:accent1>
      <a:accent2>
        <a:srgbClr val="ED7009"/>
      </a:accent2>
      <a:accent3>
        <a:srgbClr val="FFFFFF"/>
      </a:accent3>
      <a:accent4>
        <a:srgbClr val="000000"/>
      </a:accent4>
      <a:accent5>
        <a:srgbClr val="E6E3DE"/>
      </a:accent5>
      <a:accent6>
        <a:srgbClr val="D76507"/>
      </a:accent6>
      <a:hlink>
        <a:srgbClr val="948A54"/>
      </a:hlink>
      <a:folHlink>
        <a:srgbClr val="DCD8C2"/>
      </a:folHlink>
    </a:clrScheme>
    <a:fontScheme name="Barclays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rclays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386B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EBA"/>
        </a:accent5>
        <a:accent6>
          <a:srgbClr val="E7E7E7"/>
        </a:accent6>
        <a:hlink>
          <a:srgbClr val="000000"/>
        </a:hlink>
        <a:folHlink>
          <a:srgbClr val="0038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clays 2">
        <a:dk1>
          <a:srgbClr val="000000"/>
        </a:dk1>
        <a:lt1>
          <a:srgbClr val="C4D8E2"/>
        </a:lt1>
        <a:dk2>
          <a:srgbClr val="00386B"/>
        </a:dk2>
        <a:lt2>
          <a:srgbClr val="000000"/>
        </a:lt2>
        <a:accent1>
          <a:srgbClr val="C4D8E2"/>
        </a:accent1>
        <a:accent2>
          <a:srgbClr val="00386B"/>
        </a:accent2>
        <a:accent3>
          <a:srgbClr val="DEE9EE"/>
        </a:accent3>
        <a:accent4>
          <a:srgbClr val="000000"/>
        </a:accent4>
        <a:accent5>
          <a:srgbClr val="DEE9EE"/>
        </a:accent5>
        <a:accent6>
          <a:srgbClr val="003260"/>
        </a:accent6>
        <a:hlink>
          <a:srgbClr val="FFFFFF"/>
        </a:hlink>
        <a:folHlink>
          <a:srgbClr val="0038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rclays 3">
        <a:dk1>
          <a:srgbClr val="000000"/>
        </a:dk1>
        <a:lt1>
          <a:srgbClr val="FFFFFF"/>
        </a:lt1>
        <a:dk2>
          <a:srgbClr val="000000"/>
        </a:dk2>
        <a:lt2>
          <a:srgbClr val="686663"/>
        </a:lt2>
        <a:accent1>
          <a:srgbClr val="D3CEC4"/>
        </a:accent1>
        <a:accent2>
          <a:srgbClr val="ED7009"/>
        </a:accent2>
        <a:accent3>
          <a:srgbClr val="FFFFFF"/>
        </a:accent3>
        <a:accent4>
          <a:srgbClr val="000000"/>
        </a:accent4>
        <a:accent5>
          <a:srgbClr val="E6E3DE"/>
        </a:accent5>
        <a:accent6>
          <a:srgbClr val="D76507"/>
        </a:accent6>
        <a:hlink>
          <a:srgbClr val="948A54"/>
        </a:hlink>
        <a:folHlink>
          <a:srgbClr val="DCD8C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l'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10643</TotalTime>
  <Words>287</Words>
  <Application>Microsoft Office PowerPoint</Application>
  <PresentationFormat>Presentació en pantalla (4:3)</PresentationFormat>
  <Paragraphs>42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7</vt:i4>
      </vt:variant>
    </vt:vector>
  </HeadingPairs>
  <TitlesOfParts>
    <vt:vector size="8" baseType="lpstr">
      <vt:lpstr>Barclays</vt:lpstr>
      <vt:lpstr>Diapositiva 1</vt:lpstr>
      <vt:lpstr>Diapositiva 2</vt:lpstr>
      <vt:lpstr>Relació Empresa-Entitat Financera</vt:lpstr>
      <vt:lpstr>Relació Empresa-Entitat Financera</vt:lpstr>
      <vt:lpstr>Assessorament Empresa/Emprenedors</vt:lpstr>
      <vt:lpstr>Obra Social: la nostra raó de ser</vt:lpstr>
      <vt:lpstr>Diapositiva 7</vt:lpstr>
    </vt:vector>
  </TitlesOfParts>
  <Company>Barclays Capital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Knighsco</dc:creator>
  <cp:lastModifiedBy>paqui</cp:lastModifiedBy>
  <cp:revision>1140</cp:revision>
  <dcterms:created xsi:type="dcterms:W3CDTF">2010-11-02T22:29:19Z</dcterms:created>
  <dcterms:modified xsi:type="dcterms:W3CDTF">2011-03-29T08:15:47Z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B_TRACKING_NAME">
    <vt:lpwstr>C:\Documents and Settings\direnato\Desktop\Cat\CX Presentation- Complete 161111 v7.pptx - direnato - 16/11/2010 09:37:54</vt:lpwstr>
  </property>
  <property fmtid="{D5CDD505-2E9C-101B-9397-08002B2CF9AE}" pid="4" name="_NewReviewCycle">
    <vt:lpwstr/>
  </property>
</Properties>
</file>